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Phobos" charset="1" panose="02000503050000020004"/>
      <p:regular r:id="rId10"/>
    </p:embeddedFont>
    <p:embeddedFont>
      <p:font typeface="TT Phobos Bold" charset="1" panose="02000803060000020004"/>
      <p:regular r:id="rId11"/>
    </p:embeddedFont>
    <p:embeddedFont>
      <p:font typeface="TT Phobos Italics" charset="1" panose="02000503080000090004"/>
      <p:regular r:id="rId12"/>
    </p:embeddedFont>
    <p:embeddedFont>
      <p:font typeface="TT Phobos Bold Italics" charset="1" panose="02000803060000090004"/>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TT Rounds Condensed" charset="1" panose="02000506030000020003"/>
      <p:regular r:id="rId23"/>
    </p:embeddedFont>
    <p:embeddedFont>
      <p:font typeface="TT Rounds Condensed Bold" charset="1" panose="02000806030000020003"/>
      <p:regular r:id="rId24"/>
    </p:embeddedFont>
    <p:embeddedFont>
      <p:font typeface="TT Rounds Condensed Italics" charset="1" panose="02000506030000090003"/>
      <p:regular r:id="rId25"/>
    </p:embeddedFont>
    <p:embeddedFont>
      <p:font typeface="TT Rounds Condensed Bold Italics" charset="1" panose="02000806030000090003"/>
      <p:regular r:id="rId26"/>
    </p:embeddedFont>
    <p:embeddedFont>
      <p:font typeface="TT Rounds Condensed Thin" charset="1" panose="02000503020000020003"/>
      <p:regular r:id="rId27"/>
    </p:embeddedFont>
    <p:embeddedFont>
      <p:font typeface="TT Rounds Condensed Thin Italics" charset="1" panose="02000503020000090003"/>
      <p:regular r:id="rId28"/>
    </p:embeddedFont>
    <p:embeddedFont>
      <p:font typeface="TT Rounds Condensed Heavy" charset="1" panose="02000506030000020003"/>
      <p:regular r:id="rId29"/>
    </p:embeddedFont>
    <p:embeddedFont>
      <p:font typeface="TT Rounds Condensed Heavy Italics" charset="1" panose="02000506000000090003"/>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Canva Sans Italics" charset="1" panose="020B0503030501040103"/>
      <p:regular r:id="rId33"/>
    </p:embeddedFont>
    <p:embeddedFont>
      <p:font typeface="Canva Sans Bold Italics" charset="1" panose="020B0803030501040103"/>
      <p:regular r:id="rId34"/>
    </p:embeddedFont>
    <p:embeddedFont>
      <p:font typeface="Canva Sans Medium" charset="1" panose="020B0603030501040103"/>
      <p:regular r:id="rId35"/>
    </p:embeddedFont>
    <p:embeddedFont>
      <p:font typeface="Canva Sans Medium Italics" charset="1" panose="020B06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document/d/14Kzs0u2LsHUeJq38622w43sVBDGES0f9/edit?usp=drivesdk&amp;ouid=100234642450988807729&amp;rtpof=true&amp;sd=true"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9591" y="2115525"/>
            <a:ext cx="13533120" cy="3545721"/>
          </a:xfrm>
          <a:prstGeom prst="rect">
            <a:avLst/>
          </a:prstGeom>
        </p:spPr>
        <p:txBody>
          <a:bodyPr anchor="t" rtlCol="false" tIns="0" lIns="0" bIns="0" rIns="0">
            <a:spAutoFit/>
          </a:bodyPr>
          <a:lstStyle/>
          <a:p>
            <a:pPr algn="ctr">
              <a:lnSpc>
                <a:spcPts val="3466"/>
              </a:lnSpc>
            </a:pPr>
            <a:r>
              <a:rPr lang="en-US" sz="2700" spc="21">
                <a:solidFill>
                  <a:srgbClr val="000000"/>
                </a:solidFill>
                <a:latin typeface="TT Phobos Bold"/>
              </a:rPr>
              <a:t>DEPARTMENT OF COMPUTER SCIENCE</a:t>
            </a:r>
          </a:p>
          <a:p>
            <a:pPr algn="ctr">
              <a:lnSpc>
                <a:spcPts val="3466"/>
              </a:lnSpc>
            </a:pPr>
          </a:p>
          <a:p>
            <a:pPr algn="ctr">
              <a:lnSpc>
                <a:spcPts val="3466"/>
              </a:lnSpc>
            </a:pPr>
            <a:r>
              <a:rPr lang="en-US" sz="2700" spc="25">
                <a:solidFill>
                  <a:srgbClr val="000000"/>
                </a:solidFill>
                <a:latin typeface="Times New Roman Bold"/>
              </a:rPr>
              <a:t> </a:t>
            </a:r>
          </a:p>
          <a:p>
            <a:pPr algn="ctr">
              <a:lnSpc>
                <a:spcPts val="3466"/>
              </a:lnSpc>
            </a:pPr>
          </a:p>
          <a:p>
            <a:pPr algn="ctr">
              <a:lnSpc>
                <a:spcPts val="6933"/>
              </a:lnSpc>
            </a:pPr>
            <a:r>
              <a:rPr lang="en-US" sz="5400" spc="-31">
                <a:solidFill>
                  <a:srgbClr val="000000"/>
                </a:solidFill>
                <a:latin typeface="TT Rounds Condensed Light"/>
              </a:rPr>
              <a:t>II Project Presentation (KCS 753)</a:t>
            </a:r>
          </a:p>
          <a:p>
            <a:pPr algn="ctr">
              <a:lnSpc>
                <a:spcPts val="6933"/>
              </a:lnSpc>
            </a:pPr>
            <a:r>
              <a:rPr lang="en-US" sz="5400" spc="-31">
                <a:solidFill>
                  <a:srgbClr val="000000"/>
                </a:solidFill>
                <a:latin typeface="TT Rounds Condensed Light"/>
              </a:rPr>
              <a:t>Cloud Hosted IP-PBX Phone System</a:t>
            </a:r>
          </a:p>
        </p:txBody>
      </p:sp>
      <p:grpSp>
        <p:nvGrpSpPr>
          <p:cNvPr name="Group 3" id="3"/>
          <p:cNvGrpSpPr/>
          <p:nvPr/>
        </p:nvGrpSpPr>
        <p:grpSpPr>
          <a:xfrm rot="0">
            <a:off x="1219200" y="257175"/>
            <a:ext cx="15293902" cy="1434582"/>
            <a:chOff x="0" y="0"/>
            <a:chExt cx="20391869" cy="1912776"/>
          </a:xfrm>
        </p:grpSpPr>
        <p:sp>
          <p:nvSpPr>
            <p:cNvPr name="Freeform 4" id="4"/>
            <p:cNvSpPr/>
            <p:nvPr/>
          </p:nvSpPr>
          <p:spPr>
            <a:xfrm flipH="false" flipV="false" rot="0">
              <a:off x="0" y="0"/>
              <a:ext cx="20391882" cy="1912747"/>
            </a:xfrm>
            <a:custGeom>
              <a:avLst/>
              <a:gdLst/>
              <a:ahLst/>
              <a:cxnLst/>
              <a:rect r="r" b="b" t="t" l="l"/>
              <a:pathLst>
                <a:path h="1912747" w="20391882">
                  <a:moveTo>
                    <a:pt x="0" y="0"/>
                  </a:moveTo>
                  <a:lnTo>
                    <a:pt x="20391882" y="0"/>
                  </a:lnTo>
                  <a:lnTo>
                    <a:pt x="20391882" y="1912747"/>
                  </a:lnTo>
                  <a:lnTo>
                    <a:pt x="0" y="1912747"/>
                  </a:lnTo>
                  <a:lnTo>
                    <a:pt x="0" y="0"/>
                  </a:lnTo>
                  <a:close/>
                </a:path>
              </a:pathLst>
            </a:custGeom>
            <a:blipFill>
              <a:blip r:embed="rId2"/>
              <a:stretch>
                <a:fillRect l="0" t="-8785" r="0" b="-8787"/>
              </a:stretch>
            </a:blipFill>
          </p:spPr>
        </p:sp>
      </p:grpSp>
      <p:sp>
        <p:nvSpPr>
          <p:cNvPr name="TextBox 5" id="5"/>
          <p:cNvSpPr txBox="true"/>
          <p:nvPr/>
        </p:nvSpPr>
        <p:spPr>
          <a:xfrm rot="0">
            <a:off x="5239673" y="5961189"/>
            <a:ext cx="7808654" cy="3657375"/>
          </a:xfrm>
          <a:prstGeom prst="rect">
            <a:avLst/>
          </a:prstGeom>
        </p:spPr>
        <p:txBody>
          <a:bodyPr anchor="t" rtlCol="false" tIns="0" lIns="0" bIns="0" rIns="0">
            <a:spAutoFit/>
          </a:bodyPr>
          <a:lstStyle/>
          <a:p>
            <a:pPr algn="l">
              <a:lnSpc>
                <a:spcPts val="5227"/>
              </a:lnSpc>
            </a:pPr>
            <a:r>
              <a:rPr lang="en-US" sz="3733">
                <a:solidFill>
                  <a:srgbClr val="000000"/>
                </a:solidFill>
                <a:latin typeface="Canva Sans Bold"/>
              </a:rPr>
              <a:t>Guide Name : Ms. Akanksha</a:t>
            </a:r>
          </a:p>
          <a:p>
            <a:pPr algn="l">
              <a:lnSpc>
                <a:spcPts val="5226"/>
              </a:lnSpc>
            </a:pPr>
          </a:p>
          <a:p>
            <a:pPr algn="l">
              <a:lnSpc>
                <a:spcPts val="5227"/>
              </a:lnSpc>
            </a:pPr>
            <a:r>
              <a:rPr lang="en-US" sz="3733">
                <a:solidFill>
                  <a:srgbClr val="000000"/>
                </a:solidFill>
                <a:latin typeface="Canva Sans Bold"/>
              </a:rPr>
              <a:t>Project Members</a:t>
            </a:r>
          </a:p>
          <a:p>
            <a:pPr algn="just">
              <a:lnSpc>
                <a:spcPts val="4247"/>
              </a:lnSpc>
            </a:pPr>
            <a:r>
              <a:rPr lang="en-US" sz="3033">
                <a:solidFill>
                  <a:srgbClr val="000000"/>
                </a:solidFill>
                <a:latin typeface="Canva Sans"/>
              </a:rPr>
              <a:t>1.Rupesh Kumar - 2100290129008 </a:t>
            </a:r>
          </a:p>
          <a:p>
            <a:pPr algn="just">
              <a:lnSpc>
                <a:spcPts val="4247"/>
              </a:lnSpc>
            </a:pPr>
            <a:r>
              <a:rPr lang="en-US" sz="3033">
                <a:solidFill>
                  <a:srgbClr val="000000"/>
                </a:solidFill>
                <a:latin typeface="Canva Sans"/>
              </a:rPr>
              <a:t>2.Yash Surya - 2000290120198</a:t>
            </a:r>
          </a:p>
          <a:p>
            <a:pPr algn="just">
              <a:lnSpc>
                <a:spcPts val="4247"/>
              </a:lnSpc>
            </a:pPr>
            <a:r>
              <a:rPr lang="en-US" sz="3033">
                <a:solidFill>
                  <a:srgbClr val="000000"/>
                </a:solidFill>
                <a:latin typeface="Canva Sans"/>
              </a:rPr>
              <a:t>3.Vinay Kumar - 2000290120191</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520782" y="1049819"/>
          <a:ext cx="15278100" cy="8166100"/>
        </p:xfrm>
        <a:graphic>
          <a:graphicData uri="http://schemas.openxmlformats.org/drawingml/2006/table">
            <a:tbl>
              <a:tblPr/>
              <a:tblGrid>
                <a:gridCol w="1086759"/>
                <a:gridCol w="1310386"/>
                <a:gridCol w="3879582"/>
                <a:gridCol w="3032209"/>
                <a:gridCol w="3304838"/>
                <a:gridCol w="2664325"/>
              </a:tblGrid>
              <a:tr h="1132315">
                <a:tc>
                  <a:txBody>
                    <a:bodyPr anchor="t" rtlCol="false"/>
                    <a:lstStyle/>
                    <a:p>
                      <a:pPr algn="ctr">
                        <a:lnSpc>
                          <a:spcPts val="3359"/>
                        </a:lnSpc>
                        <a:defRPr/>
                      </a:pPr>
                      <a:r>
                        <a:rPr lang="en-US" sz="2799">
                          <a:solidFill>
                            <a:srgbClr val="000000"/>
                          </a:solidFill>
                          <a:latin typeface="TT Rounds Condensed Bold"/>
                        </a:rPr>
                        <a:t>Ref.</a:t>
                      </a:r>
                      <a:endParaRPr lang="en-US" sz="1100"/>
                    </a:p>
                    <a:p>
                      <a:pPr algn="ctr">
                        <a:lnSpc>
                          <a:spcPts val="3359"/>
                        </a:lnSpc>
                      </a:pPr>
                      <a:r>
                        <a:rPr lang="en-US" sz="2799">
                          <a:solidFill>
                            <a:srgbClr val="000000"/>
                          </a:solidFill>
                          <a:latin typeface="TT Rounds Condensed Bold"/>
                        </a:rPr>
                        <a:t>No.</a:t>
                      </a:r>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Year</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Paper Title</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Authors</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Major Findings</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Limitations</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2344595">
                <a:tc>
                  <a:txBody>
                    <a:bodyPr anchor="t" rtlCol="false"/>
                    <a:lstStyle/>
                    <a:p>
                      <a:pPr algn="ctr">
                        <a:lnSpc>
                          <a:spcPts val="2879"/>
                        </a:lnSpc>
                        <a:defRPr/>
                      </a:pPr>
                      <a:r>
                        <a:rPr lang="en-US" sz="2400">
                          <a:solidFill>
                            <a:srgbClr val="000000"/>
                          </a:solidFill>
                          <a:latin typeface="TT Rounds Condensed"/>
                        </a:rPr>
                        <a:t>[1]</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2019</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Implementation of an IP Telephony System Based on Asterisk PBX; A Case Study of Garden City University</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Siddique Abubakr Muntaka</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Faiza Hussein</a:t>
                      </a:r>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Paul Sarfo</a:t>
                      </a:r>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Created Communication System </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Works on Raspberry Pi device</a:t>
                      </a:r>
                    </a:p>
                    <a:p>
                      <a:pPr algn="ctr">
                        <a:lnSpc>
                          <a:spcPts val="2879"/>
                        </a:lnSpc>
                      </a:pPr>
                      <a:r>
                        <a:rPr lang="en-US" sz="2400">
                          <a:solidFill>
                            <a:srgbClr val="000000"/>
                          </a:solidFill>
                          <a:latin typeface="TT Rounds Condensed"/>
                        </a:rPr>
                        <a:t> </a:t>
                      </a:r>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Delay in Calls when number of clients increased</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2344595">
                <a:tc>
                  <a:txBody>
                    <a:bodyPr anchor="t" rtlCol="false"/>
                    <a:lstStyle/>
                    <a:p>
                      <a:pPr algn="ctr">
                        <a:lnSpc>
                          <a:spcPts val="2879"/>
                        </a:lnSpc>
                        <a:defRPr/>
                      </a:pPr>
                      <a:r>
                        <a:rPr lang="en-US" sz="2400">
                          <a:solidFill>
                            <a:srgbClr val="000000"/>
                          </a:solidFill>
                          <a:latin typeface="TT Rounds Condensed"/>
                        </a:rPr>
                        <a:t>[2]</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2018</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VoIP without SIM calling system using Raspberry Pi for the small business organization</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Megha S Meshram</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Pooja Thakare</a:t>
                      </a:r>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Pranali Dandekar</a:t>
                      </a:r>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VoIP calling using Raspberry Pi</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Communication System for Small business Organization</a:t>
                      </a:r>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Required Raspberry Pi as a Hardware device.</a:t>
                      </a:r>
                      <a:endParaRPr lang="en-US" sz="1100"/>
                    </a:p>
                    <a:p>
                      <a:pPr algn="ctr">
                        <a:lnSpc>
                          <a:spcPts val="2879"/>
                        </a:lnSpc>
                      </a:pPr>
                      <a:r>
                        <a:rPr lang="en-US" sz="2400">
                          <a:solidFill>
                            <a:srgbClr val="000000"/>
                          </a:solidFill>
                          <a:latin typeface="TT Rounds Condensed"/>
                        </a:rPr>
                        <a:t> </a:t>
                      </a:r>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2344595">
                <a:tc>
                  <a:txBody>
                    <a:bodyPr anchor="t" rtlCol="false"/>
                    <a:lstStyle/>
                    <a:p>
                      <a:pPr algn="ctr">
                        <a:lnSpc>
                          <a:spcPts val="2879"/>
                        </a:lnSpc>
                        <a:defRPr/>
                      </a:pPr>
                      <a:r>
                        <a:rPr lang="en-US" sz="2400">
                          <a:solidFill>
                            <a:srgbClr val="000000"/>
                          </a:solidFill>
                          <a:latin typeface="TT Rounds Condensed"/>
                        </a:rPr>
                        <a:t>[3]</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2022</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Cloud-Based Phone System</a:t>
                      </a:r>
                      <a:endParaRPr lang="en-US" sz="1100"/>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Ahmed J. Aleissa</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Sabri N. Shabib</a:t>
                      </a:r>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Raied K. Farrash</a:t>
                      </a:r>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Cloud based phone system using AWS as a cloud provider.</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Using 3CX as an asterisk </a:t>
                      </a:r>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3CX is not an open-source project.</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AWS is costly</a:t>
                      </a:r>
                    </a:p>
                  </a:txBody>
                  <a:tcPr marL="50335" marR="50335" marT="50335" marB="50335"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524001" y="1366876"/>
          <a:ext cx="15278100" cy="7543800"/>
        </p:xfrm>
        <a:graphic>
          <a:graphicData uri="http://schemas.openxmlformats.org/drawingml/2006/table">
            <a:tbl>
              <a:tblPr/>
              <a:tblGrid>
                <a:gridCol w="1034880"/>
                <a:gridCol w="1645176"/>
                <a:gridCol w="3597176"/>
                <a:gridCol w="3031736"/>
                <a:gridCol w="3305620"/>
                <a:gridCol w="2663512"/>
              </a:tblGrid>
              <a:tr h="1339187">
                <a:tc>
                  <a:txBody>
                    <a:bodyPr anchor="t" rtlCol="false"/>
                    <a:lstStyle/>
                    <a:p>
                      <a:pPr algn="ctr">
                        <a:lnSpc>
                          <a:spcPts val="3359"/>
                        </a:lnSpc>
                        <a:defRPr/>
                      </a:pPr>
                      <a:r>
                        <a:rPr lang="en-US" sz="2799">
                          <a:solidFill>
                            <a:srgbClr val="000000"/>
                          </a:solidFill>
                          <a:latin typeface="TT Rounds Condensed Bold"/>
                        </a:rPr>
                        <a:t>Ref.</a:t>
                      </a:r>
                      <a:endParaRPr lang="en-US" sz="1100"/>
                    </a:p>
                    <a:p>
                      <a:pPr algn="ctr">
                        <a:lnSpc>
                          <a:spcPts val="3359"/>
                        </a:lnSpc>
                      </a:pPr>
                      <a:r>
                        <a:rPr lang="en-US" sz="2799">
                          <a:solidFill>
                            <a:srgbClr val="000000"/>
                          </a:solidFill>
                          <a:latin typeface="TT Rounds Condensed Bold"/>
                        </a:rPr>
                        <a:t>No.</a:t>
                      </a:r>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Year</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Paper Title</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Authors</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Major Findings</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000000"/>
                          </a:solidFill>
                          <a:latin typeface="TT Rounds Condensed Bold"/>
                        </a:rPr>
                        <a:t>Limitations</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1780443">
                <a:tc>
                  <a:txBody>
                    <a:bodyPr anchor="t" rtlCol="false"/>
                    <a:lstStyle/>
                    <a:p>
                      <a:pPr algn="ctr">
                        <a:lnSpc>
                          <a:spcPts val="2879"/>
                        </a:lnSpc>
                        <a:defRPr/>
                      </a:pPr>
                      <a:r>
                        <a:rPr lang="en-US" sz="2400">
                          <a:solidFill>
                            <a:srgbClr val="000000"/>
                          </a:solidFill>
                          <a:latin typeface="TT Rounds Condensed"/>
                        </a:rPr>
                        <a:t>[4]</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2017</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Design and Configuration of VoIP based PBX using Asterisk server and OPNET platform</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Sarwar Khan</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Nouman Sadiq</a:t>
                      </a:r>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Test the configuration of VoIP based PBX on campus network.</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Used on premise PBX system.</a:t>
                      </a:r>
                      <a:endParaRPr lang="en-US" sz="1100"/>
                    </a:p>
                    <a:p>
                      <a:pPr algn="ctr">
                        <a:lnSpc>
                          <a:spcPts val="2879"/>
                        </a:lnSpc>
                      </a:pPr>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2131525">
                <a:tc>
                  <a:txBody>
                    <a:bodyPr anchor="t" rtlCol="false"/>
                    <a:lstStyle/>
                    <a:p>
                      <a:pPr algn="ctr">
                        <a:lnSpc>
                          <a:spcPts val="2879"/>
                        </a:lnSpc>
                        <a:defRPr/>
                      </a:pPr>
                      <a:r>
                        <a:rPr lang="en-US" sz="2400">
                          <a:solidFill>
                            <a:srgbClr val="000000"/>
                          </a:solidFill>
                          <a:latin typeface="TT Rounds Condensed"/>
                        </a:rPr>
                        <a:t>[5]</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2022</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Low Cost VOIP System Incorporation with Raspberry Pi</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Nikitha Reddy Nalla</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Sakthivel S</a:t>
                      </a:r>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Shankar R</a:t>
                      </a:r>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Low-cost voice system using Raspberry Pi</a:t>
                      </a:r>
                      <a:endParaRPr lang="en-US" sz="1100"/>
                    </a:p>
                    <a:p>
                      <a:pPr algn="ctr">
                        <a:lnSpc>
                          <a:spcPts val="2879"/>
                        </a:lnSpc>
                      </a:pPr>
                      <a:r>
                        <a:rPr lang="en-US" sz="2400">
                          <a:solidFill>
                            <a:srgbClr val="000000"/>
                          </a:solidFill>
                          <a:latin typeface="TT Rounds Condensed"/>
                        </a:rPr>
                        <a:t> </a:t>
                      </a:r>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Raspberry Pi used as a server.</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Cannot handle large number of calls.</a:t>
                      </a:r>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r h="2292645">
                <a:tc>
                  <a:txBody>
                    <a:bodyPr anchor="t" rtlCol="false"/>
                    <a:lstStyle/>
                    <a:p>
                      <a:pPr algn="ctr">
                        <a:lnSpc>
                          <a:spcPts val="2879"/>
                        </a:lnSpc>
                        <a:defRPr/>
                      </a:pPr>
                      <a:r>
                        <a:rPr lang="en-US" sz="2400">
                          <a:solidFill>
                            <a:srgbClr val="000000"/>
                          </a:solidFill>
                          <a:latin typeface="TT Rounds Condensed"/>
                        </a:rPr>
                        <a:t>[6]</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2020</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Research and Development of an IP network model based on PBX Asterisk on the Opnet Modeler simulation package</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Sergey Konshin</a:t>
                      </a:r>
                      <a:endParaRPr lang="en-US" sz="1100"/>
                    </a:p>
                    <a:p>
                      <a:pPr algn="ctr">
                        <a:lnSpc>
                          <a:spcPts val="2879"/>
                        </a:lnSpc>
                      </a:pPr>
                      <a:r>
                        <a:rPr lang="en-US" sz="2400">
                          <a:solidFill>
                            <a:srgbClr val="000000"/>
                          </a:solidFill>
                          <a:latin typeface="TT Rounds Condensed"/>
                        </a:rPr>
                        <a:t> </a:t>
                      </a:r>
                    </a:p>
                    <a:p>
                      <a:pPr algn="ctr">
                        <a:lnSpc>
                          <a:spcPts val="2879"/>
                        </a:lnSpc>
                      </a:pPr>
                      <a:r>
                        <a:rPr lang="en-US" sz="2400">
                          <a:solidFill>
                            <a:srgbClr val="000000"/>
                          </a:solidFill>
                          <a:latin typeface="TT Rounds Condensed"/>
                        </a:rPr>
                        <a:t>Nishanbayev T.N.</a:t>
                      </a:r>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Asterisk IP-PBX simulation to check the packets in the simulation.</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c>
                  <a:txBody>
                    <a:bodyPr anchor="t" rtlCol="false"/>
                    <a:lstStyle/>
                    <a:p>
                      <a:pPr algn="ctr">
                        <a:lnSpc>
                          <a:spcPts val="2879"/>
                        </a:lnSpc>
                        <a:defRPr/>
                      </a:pPr>
                      <a:r>
                        <a:rPr lang="en-US" sz="2400">
                          <a:solidFill>
                            <a:srgbClr val="000000"/>
                          </a:solidFill>
                          <a:latin typeface="TT Rounds Condensed"/>
                        </a:rPr>
                        <a:t>Only checking the performance in OPNET</a:t>
                      </a:r>
                      <a:endParaRPr lang="en-US" sz="1100"/>
                    </a:p>
                  </a:txBody>
                  <a:tcPr marL="64019" marR="64019" marT="64019" marB="64019" anchor="ctr">
                    <a:lnL cmpd="sng" algn="ctr" cap="flat" w="12700">
                      <a:solidFill>
                        <a:srgbClr val="000000"/>
                      </a:solidFill>
                      <a:prstDash val="solid"/>
                      <a:round/>
                      <a:headEnd type="none" w="med" len="med"/>
                      <a:tailEnd type="none" w="med" len="med"/>
                    </a:lnL>
                    <a:lnR cmpd="sng" algn="ctr" cap="flat" w="12700">
                      <a:solidFill>
                        <a:srgbClr val="000000"/>
                      </a:solidFill>
                      <a:prstDash val="solid"/>
                      <a:round/>
                      <a:headEnd type="none" w="med" len="med"/>
                      <a:tailEnd type="none" w="med" len="med"/>
                    </a:lnR>
                    <a:lnT cmpd="sng" algn="ctr" cap="flat" w="12700">
                      <a:solidFill>
                        <a:srgbClr val="000000"/>
                      </a:solidFill>
                      <a:prstDash val="solid"/>
                      <a:round/>
                      <a:headEnd type="none" w="med" len="med"/>
                      <a:tailEnd type="none" w="med" len="med"/>
                    </a:lnT>
                    <a:lnB cmpd="sng" algn="ctr" cap="flat" w="12700">
                      <a:solidFill>
                        <a:srgbClr val="000000"/>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33350"/>
            <a:ext cx="15590520" cy="872109"/>
          </a:xfrm>
          <a:prstGeom prst="rect">
            <a:avLst/>
          </a:prstGeom>
        </p:spPr>
        <p:txBody>
          <a:bodyPr anchor="t" rtlCol="false" tIns="0" lIns="0" bIns="0" rIns="0">
            <a:spAutoFit/>
          </a:bodyPr>
          <a:lstStyle/>
          <a:p>
            <a:pPr algn="l">
              <a:lnSpc>
                <a:spcPts val="7128"/>
              </a:lnSpc>
            </a:pPr>
            <a:r>
              <a:rPr lang="en-US" sz="6600" spc="-40">
                <a:solidFill>
                  <a:srgbClr val="000000"/>
                </a:solidFill>
                <a:latin typeface="TT Rounds Condensed Bold"/>
              </a:rPr>
              <a:t>Diagrams</a:t>
            </a:r>
          </a:p>
        </p:txBody>
      </p:sp>
      <p:grpSp>
        <p:nvGrpSpPr>
          <p:cNvPr name="Group 3" id="3"/>
          <p:cNvGrpSpPr/>
          <p:nvPr/>
        </p:nvGrpSpPr>
        <p:grpSpPr>
          <a:xfrm rot="0">
            <a:off x="0" y="-5342463"/>
            <a:ext cx="18288000" cy="15629463"/>
            <a:chOff x="0" y="0"/>
            <a:chExt cx="24384000" cy="20839284"/>
          </a:xfrm>
        </p:grpSpPr>
        <p:sp>
          <p:nvSpPr>
            <p:cNvPr name="Freeform 4" id="4"/>
            <p:cNvSpPr/>
            <p:nvPr/>
          </p:nvSpPr>
          <p:spPr>
            <a:xfrm flipH="false" flipV="false" rot="0">
              <a:off x="0" y="0"/>
              <a:ext cx="24384000" cy="20839303"/>
            </a:xfrm>
            <a:custGeom>
              <a:avLst/>
              <a:gdLst/>
              <a:ahLst/>
              <a:cxnLst/>
              <a:rect r="r" b="b" t="t" l="l"/>
              <a:pathLst>
                <a:path h="20839303" w="24384000">
                  <a:moveTo>
                    <a:pt x="0" y="0"/>
                  </a:moveTo>
                  <a:lnTo>
                    <a:pt x="24384000" y="0"/>
                  </a:lnTo>
                  <a:lnTo>
                    <a:pt x="24384000" y="20839303"/>
                  </a:lnTo>
                  <a:lnTo>
                    <a:pt x="0" y="20839303"/>
                  </a:lnTo>
                  <a:lnTo>
                    <a:pt x="0" y="0"/>
                  </a:lnTo>
                  <a:close/>
                </a:path>
              </a:pathLst>
            </a:custGeom>
            <a:blipFill>
              <a:blip r:embed="rId2"/>
              <a:stretch>
                <a:fillRect l="-18370" t="0" r="-18370" b="0"/>
              </a:stretch>
            </a:blipFill>
          </p:spPr>
        </p:sp>
      </p:grpSp>
      <p:sp>
        <p:nvSpPr>
          <p:cNvPr name="TextBox 5" id="5"/>
          <p:cNvSpPr txBox="true"/>
          <p:nvPr/>
        </p:nvSpPr>
        <p:spPr>
          <a:xfrm rot="0">
            <a:off x="1028700" y="23114"/>
            <a:ext cx="4074286" cy="982345"/>
          </a:xfrm>
          <a:prstGeom prst="rect">
            <a:avLst/>
          </a:prstGeom>
        </p:spPr>
        <p:txBody>
          <a:bodyPr anchor="t" rtlCol="false" tIns="0" lIns="0" bIns="0" rIns="0">
            <a:spAutoFit/>
          </a:bodyPr>
          <a:lstStyle/>
          <a:p>
            <a:pPr algn="ctr">
              <a:lnSpc>
                <a:spcPts val="7278"/>
              </a:lnSpc>
            </a:pPr>
            <a:r>
              <a:rPr lang="en-US" sz="5198">
                <a:solidFill>
                  <a:srgbClr val="000000"/>
                </a:solidFill>
                <a:latin typeface="Canva Sans Bold"/>
              </a:rPr>
              <a:t>Diagrams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84124" y="1288019"/>
            <a:ext cx="6495545" cy="8998981"/>
            <a:chOff x="0" y="0"/>
            <a:chExt cx="8660727" cy="11998641"/>
          </a:xfrm>
        </p:grpSpPr>
        <p:sp>
          <p:nvSpPr>
            <p:cNvPr name="Freeform 3" id="3"/>
            <p:cNvSpPr/>
            <p:nvPr/>
          </p:nvSpPr>
          <p:spPr>
            <a:xfrm flipH="false" flipV="false" rot="0">
              <a:off x="0" y="0"/>
              <a:ext cx="8660765" cy="11998579"/>
            </a:xfrm>
            <a:custGeom>
              <a:avLst/>
              <a:gdLst/>
              <a:ahLst/>
              <a:cxnLst/>
              <a:rect r="r" b="b" t="t" l="l"/>
              <a:pathLst>
                <a:path h="11998579" w="8660765">
                  <a:moveTo>
                    <a:pt x="0" y="0"/>
                  </a:moveTo>
                  <a:lnTo>
                    <a:pt x="8660765" y="0"/>
                  </a:lnTo>
                  <a:lnTo>
                    <a:pt x="8660765" y="11998579"/>
                  </a:lnTo>
                  <a:lnTo>
                    <a:pt x="0" y="11998579"/>
                  </a:lnTo>
                  <a:lnTo>
                    <a:pt x="0" y="0"/>
                  </a:lnTo>
                  <a:close/>
                </a:path>
              </a:pathLst>
            </a:custGeom>
            <a:blipFill>
              <a:blip r:embed="rId2"/>
              <a:stretch>
                <a:fillRect l="0" t="-1198" r="0" b="-1199"/>
              </a:stretch>
            </a:blipFill>
          </p:spPr>
        </p:sp>
      </p:grpSp>
      <p:sp>
        <p:nvSpPr>
          <p:cNvPr name="TextBox 4" id="4"/>
          <p:cNvSpPr txBox="true"/>
          <p:nvPr/>
        </p:nvSpPr>
        <p:spPr>
          <a:xfrm rot="0">
            <a:off x="914400" y="305674"/>
            <a:ext cx="8621514" cy="887070"/>
          </a:xfrm>
          <a:prstGeom prst="rect">
            <a:avLst/>
          </a:prstGeom>
        </p:spPr>
        <p:txBody>
          <a:bodyPr anchor="t" rtlCol="false" tIns="0" lIns="0" bIns="0" rIns="0">
            <a:spAutoFit/>
          </a:bodyPr>
          <a:lstStyle/>
          <a:p>
            <a:pPr algn="ctr">
              <a:lnSpc>
                <a:spcPts val="7278"/>
              </a:lnSpc>
            </a:pPr>
            <a:r>
              <a:rPr lang="en-US" sz="5198">
                <a:solidFill>
                  <a:srgbClr val="000000"/>
                </a:solidFill>
                <a:latin typeface="Canva Sans Bold"/>
              </a:rPr>
              <a:t>Flowchart of Incoming Call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49816" y="1303010"/>
            <a:ext cx="6340532" cy="8998981"/>
            <a:chOff x="0" y="0"/>
            <a:chExt cx="8454043" cy="11998641"/>
          </a:xfrm>
        </p:grpSpPr>
        <p:sp>
          <p:nvSpPr>
            <p:cNvPr name="Freeform 3" id="3"/>
            <p:cNvSpPr/>
            <p:nvPr/>
          </p:nvSpPr>
          <p:spPr>
            <a:xfrm flipH="false" flipV="false" rot="0">
              <a:off x="0" y="0"/>
              <a:ext cx="8454009" cy="11998579"/>
            </a:xfrm>
            <a:custGeom>
              <a:avLst/>
              <a:gdLst/>
              <a:ahLst/>
              <a:cxnLst/>
              <a:rect r="r" b="b" t="t" l="l"/>
              <a:pathLst>
                <a:path h="11998579" w="8454009">
                  <a:moveTo>
                    <a:pt x="0" y="0"/>
                  </a:moveTo>
                  <a:lnTo>
                    <a:pt x="8454009" y="0"/>
                  </a:lnTo>
                  <a:lnTo>
                    <a:pt x="8454009" y="11998579"/>
                  </a:lnTo>
                  <a:lnTo>
                    <a:pt x="0" y="11998579"/>
                  </a:lnTo>
                  <a:lnTo>
                    <a:pt x="0" y="0"/>
                  </a:lnTo>
                  <a:close/>
                </a:path>
              </a:pathLst>
            </a:custGeom>
            <a:blipFill>
              <a:blip r:embed="rId2"/>
              <a:stretch>
                <a:fillRect l="-25" t="0" r="-26" b="0"/>
              </a:stretch>
            </a:blipFill>
          </p:spPr>
        </p:sp>
      </p:grpSp>
      <p:sp>
        <p:nvSpPr>
          <p:cNvPr name="TextBox 4" id="4"/>
          <p:cNvSpPr txBox="true"/>
          <p:nvPr/>
        </p:nvSpPr>
        <p:spPr>
          <a:xfrm rot="0">
            <a:off x="1066800" y="300053"/>
            <a:ext cx="8578255" cy="982345"/>
          </a:xfrm>
          <a:prstGeom prst="rect">
            <a:avLst/>
          </a:prstGeom>
        </p:spPr>
        <p:txBody>
          <a:bodyPr anchor="t" rtlCol="false" tIns="0" lIns="0" bIns="0" rIns="0">
            <a:spAutoFit/>
          </a:bodyPr>
          <a:lstStyle/>
          <a:p>
            <a:pPr algn="ctr">
              <a:lnSpc>
                <a:spcPts val="7278"/>
              </a:lnSpc>
            </a:pPr>
            <a:r>
              <a:rPr lang="en-US" sz="5198">
                <a:solidFill>
                  <a:srgbClr val="000000"/>
                </a:solidFill>
                <a:latin typeface="Canva Sans Bold"/>
              </a:rPr>
              <a:t>Flowchart of Outgoing Call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2"/>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045" y="53766"/>
            <a:ext cx="18249900" cy="10144125"/>
            <a:chOff x="0" y="0"/>
            <a:chExt cx="24333200" cy="13525500"/>
          </a:xfrm>
        </p:grpSpPr>
        <p:sp>
          <p:nvSpPr>
            <p:cNvPr name="Freeform 3" id="3"/>
            <p:cNvSpPr/>
            <p:nvPr/>
          </p:nvSpPr>
          <p:spPr>
            <a:xfrm flipH="false" flipV="false" rot="0">
              <a:off x="0" y="0"/>
              <a:ext cx="24333200" cy="13525500"/>
            </a:xfrm>
            <a:custGeom>
              <a:avLst/>
              <a:gdLst/>
              <a:ahLst/>
              <a:cxnLst/>
              <a:rect r="r" b="b" t="t" l="l"/>
              <a:pathLst>
                <a:path h="13525500" w="24333200">
                  <a:moveTo>
                    <a:pt x="0" y="0"/>
                  </a:moveTo>
                  <a:lnTo>
                    <a:pt x="24333200" y="0"/>
                  </a:lnTo>
                  <a:lnTo>
                    <a:pt x="24333200" y="13525500"/>
                  </a:lnTo>
                  <a:lnTo>
                    <a:pt x="0" y="13525500"/>
                  </a:lnTo>
                  <a:close/>
                </a:path>
              </a:pathLst>
            </a:custGeom>
            <a:blipFill>
              <a:blip r:embed="rId2"/>
              <a:stretch>
                <a:fillRect l="-14" t="0" r="-14"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blipFill>
              <a:blip r:embed="rId2"/>
              <a:stretch>
                <a:fillRect l="0"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6746" y="195129"/>
            <a:ext cx="9534525" cy="9686925"/>
            <a:chOff x="0" y="0"/>
            <a:chExt cx="12712700" cy="12915900"/>
          </a:xfrm>
        </p:grpSpPr>
        <p:sp>
          <p:nvSpPr>
            <p:cNvPr name="Freeform 3" id="3"/>
            <p:cNvSpPr/>
            <p:nvPr/>
          </p:nvSpPr>
          <p:spPr>
            <a:xfrm flipH="false" flipV="false" rot="0">
              <a:off x="0" y="0"/>
              <a:ext cx="12712700" cy="12915900"/>
            </a:xfrm>
            <a:custGeom>
              <a:avLst/>
              <a:gdLst/>
              <a:ahLst/>
              <a:cxnLst/>
              <a:rect r="r" b="b" t="t" l="l"/>
              <a:pathLst>
                <a:path h="12915900" w="12712700">
                  <a:moveTo>
                    <a:pt x="0" y="0"/>
                  </a:moveTo>
                  <a:lnTo>
                    <a:pt x="12712700" y="0"/>
                  </a:lnTo>
                  <a:lnTo>
                    <a:pt x="12712700" y="12915900"/>
                  </a:lnTo>
                  <a:lnTo>
                    <a:pt x="0" y="12915900"/>
                  </a:lnTo>
                  <a:close/>
                </a:path>
              </a:pathLst>
            </a:custGeom>
            <a:blipFill>
              <a:blip r:embed="rId2"/>
              <a:stretch>
                <a:fillRect l="-42" t="0" r="-42" b="0"/>
              </a:stretch>
            </a:blipFill>
          </p:spPr>
        </p:sp>
      </p:gr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48740" y="1172480"/>
            <a:ext cx="15590520" cy="872109"/>
          </a:xfrm>
          <a:prstGeom prst="rect">
            <a:avLst/>
          </a:prstGeom>
        </p:spPr>
        <p:txBody>
          <a:bodyPr anchor="t" rtlCol="false" tIns="0" lIns="0" bIns="0" rIns="0">
            <a:spAutoFit/>
          </a:bodyPr>
          <a:lstStyle/>
          <a:p>
            <a:pPr algn="l">
              <a:lnSpc>
                <a:spcPts val="7128"/>
              </a:lnSpc>
            </a:pPr>
            <a:r>
              <a:rPr lang="en-US" sz="6600" spc="-40">
                <a:solidFill>
                  <a:srgbClr val="000000"/>
                </a:solidFill>
                <a:latin typeface="TT Rounds Condensed Bold"/>
              </a:rPr>
              <a:t>Research Paper Status</a:t>
            </a:r>
          </a:p>
        </p:txBody>
      </p:sp>
      <p:sp>
        <p:nvSpPr>
          <p:cNvPr name="TextBox 3" id="3"/>
          <p:cNvSpPr txBox="true"/>
          <p:nvPr/>
        </p:nvSpPr>
        <p:spPr>
          <a:xfrm rot="0">
            <a:off x="1028700" y="3081422"/>
            <a:ext cx="15590520" cy="1740408"/>
          </a:xfrm>
          <a:prstGeom prst="rect">
            <a:avLst/>
          </a:prstGeom>
        </p:spPr>
        <p:txBody>
          <a:bodyPr anchor="t" rtlCol="false" tIns="0" lIns="0" bIns="0" rIns="0">
            <a:spAutoFit/>
          </a:bodyPr>
          <a:lstStyle/>
          <a:p>
            <a:pPr algn="l" marL="960120" indent="-320040" lvl="2">
              <a:lnSpc>
                <a:spcPts val="4536"/>
              </a:lnSpc>
              <a:buFont typeface="Arial"/>
              <a:buChar char="⚬"/>
            </a:pPr>
            <a:r>
              <a:rPr lang="en-US" sz="4200" spc="37">
                <a:solidFill>
                  <a:srgbClr val="000000"/>
                </a:solidFill>
                <a:latin typeface="TT Rounds Condensed"/>
              </a:rPr>
              <a:t>Research Paper - 100% Completed</a:t>
            </a:r>
          </a:p>
          <a:p>
            <a:pPr algn="l" marL="960120" indent="-320040" lvl="2">
              <a:lnSpc>
                <a:spcPts val="4536"/>
              </a:lnSpc>
            </a:pPr>
          </a:p>
          <a:p>
            <a:pPr algn="l" marL="960120" indent="-320040" lvl="2">
              <a:lnSpc>
                <a:spcPts val="4536"/>
              </a:lnSpc>
              <a:buFont typeface="Arial"/>
              <a:buChar char="⚬"/>
            </a:pPr>
            <a:r>
              <a:rPr lang="en-US" sz="4200" spc="39">
                <a:solidFill>
                  <a:srgbClr val="000000"/>
                </a:solidFill>
                <a:latin typeface="TT Rounds Condensed"/>
              </a:rPr>
              <a:t>Research Paper Submitted to Conference</a:t>
            </a:r>
          </a:p>
        </p:txBody>
      </p:sp>
      <p:sp>
        <p:nvSpPr>
          <p:cNvPr name="TextBox 4" id="4"/>
          <p:cNvSpPr txBox="true"/>
          <p:nvPr/>
        </p:nvSpPr>
        <p:spPr>
          <a:xfrm rot="0">
            <a:off x="1348740" y="5602814"/>
            <a:ext cx="15590520" cy="938784"/>
          </a:xfrm>
          <a:prstGeom prst="rect">
            <a:avLst/>
          </a:prstGeom>
        </p:spPr>
        <p:txBody>
          <a:bodyPr anchor="t" rtlCol="false" tIns="0" lIns="0" bIns="0" rIns="0">
            <a:spAutoFit/>
          </a:bodyPr>
          <a:lstStyle/>
          <a:p>
            <a:pPr algn="l">
              <a:lnSpc>
                <a:spcPts val="7128"/>
              </a:lnSpc>
            </a:pPr>
            <a:r>
              <a:rPr lang="en-US" sz="6600" spc="-40">
                <a:solidFill>
                  <a:srgbClr val="000000"/>
                </a:solidFill>
                <a:latin typeface="TT Rounds Condensed Bold"/>
              </a:rPr>
              <a:t>Patent Status</a:t>
            </a:r>
          </a:p>
        </p:txBody>
      </p:sp>
      <p:sp>
        <p:nvSpPr>
          <p:cNvPr name="TextBox 5" id="5"/>
          <p:cNvSpPr txBox="true"/>
          <p:nvPr/>
        </p:nvSpPr>
        <p:spPr>
          <a:xfrm rot="0">
            <a:off x="1028700" y="6933074"/>
            <a:ext cx="15590520" cy="1740408"/>
          </a:xfrm>
          <a:prstGeom prst="rect">
            <a:avLst/>
          </a:prstGeom>
        </p:spPr>
        <p:txBody>
          <a:bodyPr anchor="t" rtlCol="false" tIns="0" lIns="0" bIns="0" rIns="0">
            <a:spAutoFit/>
          </a:bodyPr>
          <a:lstStyle/>
          <a:p>
            <a:pPr algn="l" marL="960120" indent="-320040" lvl="2">
              <a:lnSpc>
                <a:spcPts val="4536"/>
              </a:lnSpc>
              <a:buFont typeface="Arial"/>
              <a:buChar char="⚬"/>
            </a:pPr>
            <a:r>
              <a:rPr lang="en-US" sz="4200" spc="37">
                <a:solidFill>
                  <a:srgbClr val="000000"/>
                </a:solidFill>
                <a:latin typeface="TT Rounds Condensed"/>
              </a:rPr>
              <a:t>Patent Draft Submitted</a:t>
            </a:r>
          </a:p>
          <a:p>
            <a:pPr algn="l">
              <a:lnSpc>
                <a:spcPts val="4536"/>
              </a:lnSpc>
            </a:pPr>
          </a:p>
          <a:p>
            <a:pPr algn="l">
              <a:lnSpc>
                <a:spcPts val="4536"/>
              </a:lnSpc>
            </a:pP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48740" y="1466326"/>
            <a:ext cx="15590520" cy="872109"/>
          </a:xfrm>
          <a:prstGeom prst="rect">
            <a:avLst/>
          </a:prstGeom>
        </p:spPr>
        <p:txBody>
          <a:bodyPr anchor="t" rtlCol="false" tIns="0" lIns="0" bIns="0" rIns="0">
            <a:spAutoFit/>
          </a:bodyPr>
          <a:lstStyle/>
          <a:p>
            <a:pPr algn="l">
              <a:lnSpc>
                <a:spcPts val="7128"/>
              </a:lnSpc>
            </a:pPr>
            <a:r>
              <a:rPr lang="en-US" sz="6600" spc="-40">
                <a:solidFill>
                  <a:srgbClr val="000000"/>
                </a:solidFill>
                <a:latin typeface="TT Rounds Condensed Bold"/>
              </a:rPr>
              <a:t>Problem Statement</a:t>
            </a:r>
          </a:p>
        </p:txBody>
      </p:sp>
      <p:sp>
        <p:nvSpPr>
          <p:cNvPr name="TextBox 3" id="3"/>
          <p:cNvSpPr txBox="true"/>
          <p:nvPr/>
        </p:nvSpPr>
        <p:spPr>
          <a:xfrm rot="0">
            <a:off x="1348740" y="3213733"/>
            <a:ext cx="15590520" cy="4597908"/>
          </a:xfrm>
          <a:prstGeom prst="rect">
            <a:avLst/>
          </a:prstGeom>
        </p:spPr>
        <p:txBody>
          <a:bodyPr anchor="t" rtlCol="false" tIns="0" lIns="0" bIns="0" rIns="0">
            <a:spAutoFit/>
          </a:bodyPr>
          <a:lstStyle/>
          <a:p>
            <a:pPr algn="just">
              <a:lnSpc>
                <a:spcPts val="4536"/>
              </a:lnSpc>
            </a:pPr>
            <a:r>
              <a:rPr lang="en-US" sz="4200" spc="37">
                <a:solidFill>
                  <a:srgbClr val="000000"/>
                </a:solidFill>
                <a:latin typeface="TT Rounds Condensed"/>
              </a:rPr>
              <a:t>Nowadays the PBX (Private Branch Exchange) system is used in many business organizations, Hotels, and Institutions etc. for voice communication.</a:t>
            </a:r>
          </a:p>
          <a:p>
            <a:pPr algn="just">
              <a:lnSpc>
                <a:spcPts val="4536"/>
              </a:lnSpc>
            </a:pPr>
          </a:p>
          <a:p>
            <a:pPr algn="just">
              <a:lnSpc>
                <a:spcPts val="4536"/>
              </a:lnSpc>
            </a:pPr>
            <a:r>
              <a:rPr lang="en-US" sz="4200" spc="37">
                <a:solidFill>
                  <a:srgbClr val="000000"/>
                </a:solidFill>
                <a:latin typeface="TT Rounds Condensed"/>
              </a:rPr>
              <a:t>So, we are replacing the PBX system with Cloud based IP - PBX phone system for the use of voice communication inside the business enterprises, Residence and Hotels etc.</a:t>
            </a:r>
          </a:p>
          <a:p>
            <a:pPr algn="l">
              <a:lnSpc>
                <a:spcPts val="4536"/>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48740" y="726757"/>
            <a:ext cx="15590520" cy="1763554"/>
          </a:xfrm>
          <a:prstGeom prst="rect">
            <a:avLst/>
          </a:prstGeom>
        </p:spPr>
        <p:txBody>
          <a:bodyPr anchor="t" rtlCol="false" tIns="0" lIns="0" bIns="0" rIns="0">
            <a:spAutoFit/>
          </a:bodyPr>
          <a:lstStyle/>
          <a:p>
            <a:pPr algn="l">
              <a:lnSpc>
                <a:spcPts val="7128"/>
              </a:lnSpc>
            </a:pPr>
            <a:r>
              <a:rPr lang="en-US" sz="6600" spc="-40">
                <a:solidFill>
                  <a:srgbClr val="000000"/>
                </a:solidFill>
                <a:latin typeface="TT Rounds Condensed Light"/>
              </a:rPr>
              <a:t>Testing Report	</a:t>
            </a:r>
          </a:p>
        </p:txBody>
      </p:sp>
      <p:sp>
        <p:nvSpPr>
          <p:cNvPr name="TextBox 3" id="3"/>
          <p:cNvSpPr txBox="true"/>
          <p:nvPr/>
        </p:nvSpPr>
        <p:spPr>
          <a:xfrm rot="0">
            <a:off x="1348740" y="2860358"/>
            <a:ext cx="15590520" cy="3454908"/>
          </a:xfrm>
          <a:prstGeom prst="rect">
            <a:avLst/>
          </a:prstGeom>
        </p:spPr>
        <p:txBody>
          <a:bodyPr anchor="t" rtlCol="false" tIns="0" lIns="0" bIns="0" rIns="0">
            <a:spAutoFit/>
          </a:bodyPr>
          <a:lstStyle/>
          <a:p>
            <a:pPr algn="l" marL="886511" indent="-295504" lvl="2">
              <a:lnSpc>
                <a:spcPts val="4536"/>
              </a:lnSpc>
              <a:buFont typeface="Arial"/>
              <a:buChar char="⚬"/>
            </a:pPr>
            <a:r>
              <a:rPr lang="en-US" sz="4200" spc="37">
                <a:solidFill>
                  <a:srgbClr val="000000"/>
                </a:solidFill>
                <a:latin typeface="TT Rounds Condensed"/>
              </a:rPr>
              <a:t>Hyperlink of the report -</a:t>
            </a:r>
          </a:p>
          <a:p>
            <a:pPr algn="l">
              <a:lnSpc>
                <a:spcPts val="4536"/>
              </a:lnSpc>
            </a:pPr>
            <a:r>
              <a:rPr lang="en-US" sz="4200" spc="39">
                <a:solidFill>
                  <a:srgbClr val="000000"/>
                </a:solidFill>
                <a:latin typeface="TT Rounds Condensed"/>
              </a:rPr>
              <a:t> </a:t>
            </a:r>
            <a:r>
              <a:rPr lang="en-US" sz="4200" spc="39" u="sng">
                <a:solidFill>
                  <a:srgbClr val="000000"/>
                </a:solidFill>
                <a:latin typeface="TT Rounds Condensed"/>
                <a:hlinkClick r:id="rId2" tooltip="https://docs.google.com/document/d/14Kzs0u2LsHUeJq38622w43sVBDGES0f9/edit?usp=drivesdk&amp;ouid=100234642450988807729&amp;rtpof=true&amp;sd=true"/>
              </a:rPr>
              <a:t>https://docs.google.com/document/d/14Kzs0u2LsHUeJq38622w43sVBDGES0f9/edit?usp=drivesdk&amp;ouid=100234642450988807729&amp;rtpof=true&amp;sd=true</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62050"/>
            <a:ext cx="15590520" cy="872109"/>
          </a:xfrm>
          <a:prstGeom prst="rect">
            <a:avLst/>
          </a:prstGeom>
        </p:spPr>
        <p:txBody>
          <a:bodyPr anchor="t" rtlCol="false" tIns="0" lIns="0" bIns="0" rIns="0">
            <a:spAutoFit/>
          </a:bodyPr>
          <a:lstStyle/>
          <a:p>
            <a:pPr algn="l">
              <a:lnSpc>
                <a:spcPts val="7128"/>
              </a:lnSpc>
            </a:pPr>
            <a:r>
              <a:rPr lang="en-US" sz="6600" spc="-40">
                <a:solidFill>
                  <a:srgbClr val="000000"/>
                </a:solidFill>
                <a:latin typeface="TT Rounds Condensed Bold"/>
              </a:rPr>
              <a:t>References	</a:t>
            </a:r>
          </a:p>
        </p:txBody>
      </p:sp>
      <p:sp>
        <p:nvSpPr>
          <p:cNvPr name="TextBox 3" id="3"/>
          <p:cNvSpPr txBox="true"/>
          <p:nvPr/>
        </p:nvSpPr>
        <p:spPr>
          <a:xfrm rot="0">
            <a:off x="1028700" y="2474492"/>
            <a:ext cx="15920686" cy="7143353"/>
          </a:xfrm>
          <a:prstGeom prst="rect">
            <a:avLst/>
          </a:prstGeom>
        </p:spPr>
        <p:txBody>
          <a:bodyPr anchor="t" rtlCol="false" tIns="0" lIns="0" bIns="0" rIns="0">
            <a:spAutoFit/>
          </a:bodyPr>
          <a:lstStyle/>
          <a:p>
            <a:pPr algn="just">
              <a:lnSpc>
                <a:spcPts val="3976"/>
              </a:lnSpc>
            </a:pPr>
            <a:r>
              <a:rPr lang="en-US" sz="3681" spc="33">
                <a:solidFill>
                  <a:srgbClr val="000000"/>
                </a:solidFill>
                <a:latin typeface="TT Rounds Condensed"/>
              </a:rPr>
              <a:t>[1] Muntaka, Siddique Abubakr &amp; Hussein, Faiza &amp; Sarfo, Paul. (2019). Implementation of an IP Telephony System Based on Asterisk PBX; A Case Study of Garden City University College, Ghana. International Journal of Computer Applications. Volume 177. 975-8887. 10.5120/ijca2019919743. </a:t>
            </a:r>
          </a:p>
          <a:p>
            <a:pPr algn="just">
              <a:lnSpc>
                <a:spcPts val="3976"/>
              </a:lnSpc>
            </a:pPr>
          </a:p>
          <a:p>
            <a:pPr algn="just">
              <a:lnSpc>
                <a:spcPts val="3976"/>
              </a:lnSpc>
            </a:pPr>
            <a:r>
              <a:rPr lang="en-US" sz="3681" spc="33">
                <a:solidFill>
                  <a:srgbClr val="000000"/>
                </a:solidFill>
                <a:latin typeface="TT Rounds Condensed"/>
              </a:rPr>
              <a:t>[2] Megha S Meshram, Pooja Thakare, Pranali Dandekar. VoIP without SIM calling system using Raspberry Pi for the small business organization, International Journal of Advance Research, Ideas and Innovations in Technology, www.ijarnd.com.</a:t>
            </a:r>
          </a:p>
          <a:p>
            <a:pPr algn="just">
              <a:lnSpc>
                <a:spcPts val="3976"/>
              </a:lnSpc>
            </a:pPr>
          </a:p>
          <a:p>
            <a:pPr algn="just">
              <a:lnSpc>
                <a:spcPts val="3976"/>
              </a:lnSpc>
            </a:pPr>
            <a:r>
              <a:rPr lang="en-US" sz="3681" spc="33">
                <a:solidFill>
                  <a:srgbClr val="000000"/>
                </a:solidFill>
                <a:latin typeface="TT Rounds Condensed"/>
              </a:rPr>
              <a:t>[3] Ahmed J. Aleissa; Sabri N. Shabib; Raied K. Farrash; Salem A. Alturky. "Cloud-Based Phone System.” Volume. Volume. 7 Issue. 5, May - 2022 , International Journal of Innovative Science and Research Technology (IJISRT), www.ijisrt.com. ISSN - 2456-2165, PP :-781-783. https://doi.org/10.5281/zenodo.6626251</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04900"/>
            <a:ext cx="16230600" cy="7656314"/>
          </a:xfrm>
          <a:prstGeom prst="rect">
            <a:avLst/>
          </a:prstGeom>
        </p:spPr>
        <p:txBody>
          <a:bodyPr anchor="t" rtlCol="false" tIns="0" lIns="0" bIns="0" rIns="0">
            <a:spAutoFit/>
          </a:bodyPr>
          <a:lstStyle/>
          <a:p>
            <a:pPr algn="just">
              <a:lnSpc>
                <a:spcPts val="3976"/>
              </a:lnSpc>
            </a:pPr>
            <a:r>
              <a:rPr lang="en-US" sz="3681" spc="33">
                <a:solidFill>
                  <a:srgbClr val="000000"/>
                </a:solidFill>
                <a:latin typeface="TT Rounds Condensed"/>
              </a:rPr>
              <a:t>[4] Sarwar Khan, Nouman Sadiq, "Design and Configuration of VoIP based PBX using Asterisk server and OPNET platform," 5th International Electrical Engineering Congress, Pattaya, Thailand, 8-10 March 2017</a:t>
            </a:r>
          </a:p>
          <a:p>
            <a:pPr algn="just">
              <a:lnSpc>
                <a:spcPts val="3976"/>
              </a:lnSpc>
            </a:pPr>
          </a:p>
          <a:p>
            <a:pPr algn="just">
              <a:lnSpc>
                <a:spcPts val="3976"/>
              </a:lnSpc>
            </a:pPr>
            <a:r>
              <a:rPr lang="en-US" sz="3681" spc="33">
                <a:solidFill>
                  <a:srgbClr val="000000"/>
                </a:solidFill>
                <a:latin typeface="TT Rounds Condensed"/>
              </a:rPr>
              <a:t>[5] N. R. Nalla, S. S and S. R, "Low Cost VOIP System Incorporation with Raspberry Pi," 2022 6th International Conference on Intelligent Computing and Control Systems (ICICCS), Madurai, India, 2022, pp. 94-99, doi: 10.1109/ICICCS53718.2022.9788353.</a:t>
            </a:r>
          </a:p>
          <a:p>
            <a:pPr algn="just">
              <a:lnSpc>
                <a:spcPts val="3976"/>
              </a:lnSpc>
            </a:pPr>
          </a:p>
          <a:p>
            <a:pPr algn="just">
              <a:lnSpc>
                <a:spcPts val="3976"/>
              </a:lnSpc>
            </a:pPr>
            <a:r>
              <a:rPr lang="en-US" sz="3681" spc="33">
                <a:solidFill>
                  <a:srgbClr val="000000"/>
                </a:solidFill>
                <a:latin typeface="TT Rounds Condensed"/>
              </a:rPr>
              <a:t>[6] S. Konshin, M. Z. Yakubova, T. N. Nishanbayev and O. A. Manankova, "Research and Development of an IP network model based on PBX Asterisk on the Opnet Modeler simulation package," 2020 International Conference on Information Science and Communications Technologies (ICISCT), Tashkent, Uzbekistan, 2020, pp. 1-5, doi: 10.1109/ICISCT50599.2020.9351405.</a:t>
            </a:r>
          </a:p>
          <a:p>
            <a:pPr algn="just">
              <a:lnSpc>
                <a:spcPts val="3976"/>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48740" y="1172480"/>
            <a:ext cx="15590520" cy="872109"/>
          </a:xfrm>
          <a:prstGeom prst="rect">
            <a:avLst/>
          </a:prstGeom>
        </p:spPr>
        <p:txBody>
          <a:bodyPr anchor="t" rtlCol="false" tIns="0" lIns="0" bIns="0" rIns="0">
            <a:spAutoFit/>
          </a:bodyPr>
          <a:lstStyle/>
          <a:p>
            <a:pPr algn="l">
              <a:lnSpc>
                <a:spcPts val="7128"/>
              </a:lnSpc>
            </a:pPr>
            <a:r>
              <a:rPr lang="en-US" sz="6600" spc="-40">
                <a:solidFill>
                  <a:srgbClr val="000000"/>
                </a:solidFill>
                <a:latin typeface="TT Rounds Condensed Bold"/>
              </a:rPr>
              <a:t>Objectives</a:t>
            </a:r>
          </a:p>
        </p:txBody>
      </p:sp>
      <p:sp>
        <p:nvSpPr>
          <p:cNvPr name="TextBox 3" id="3"/>
          <p:cNvSpPr txBox="true"/>
          <p:nvPr/>
        </p:nvSpPr>
        <p:spPr>
          <a:xfrm rot="0">
            <a:off x="1047750" y="2983992"/>
            <a:ext cx="15590520" cy="5740908"/>
          </a:xfrm>
          <a:prstGeom prst="rect">
            <a:avLst/>
          </a:prstGeom>
        </p:spPr>
        <p:txBody>
          <a:bodyPr anchor="t" rtlCol="false" tIns="0" lIns="0" bIns="0" rIns="0">
            <a:spAutoFit/>
          </a:bodyPr>
          <a:lstStyle/>
          <a:p>
            <a:pPr algn="just" marL="960120" indent="-320040" lvl="2">
              <a:lnSpc>
                <a:spcPts val="4536"/>
              </a:lnSpc>
              <a:buFont typeface="Arial"/>
              <a:buChar char="⚬"/>
            </a:pPr>
            <a:r>
              <a:rPr lang="en-US" sz="4200" spc="37">
                <a:solidFill>
                  <a:srgbClr val="000000"/>
                </a:solidFill>
                <a:latin typeface="TT Rounds Condensed"/>
              </a:rPr>
              <a:t>To develop a cloud-hosted phone system using Asterisk that enables users to make and receive calls inside any organization with an internet connection.</a:t>
            </a:r>
          </a:p>
          <a:p>
            <a:pPr algn="just" marL="960120" indent="-320040" lvl="2">
              <a:lnSpc>
                <a:spcPts val="4536"/>
              </a:lnSpc>
            </a:pPr>
          </a:p>
          <a:p>
            <a:pPr algn="just" marL="960120" indent="-320040" lvl="2">
              <a:lnSpc>
                <a:spcPts val="4536"/>
              </a:lnSpc>
              <a:buFont typeface="Arial"/>
              <a:buChar char="⚬"/>
            </a:pPr>
            <a:r>
              <a:rPr lang="en-US" sz="4200" spc="37">
                <a:solidFill>
                  <a:srgbClr val="000000"/>
                </a:solidFill>
                <a:latin typeface="TT Rounds Condensed"/>
              </a:rPr>
              <a:t>To reduce the hardware and connection of extensions cost and also increases the scalability of the project.</a:t>
            </a:r>
          </a:p>
          <a:p>
            <a:pPr algn="just" marL="960120" indent="-320040" lvl="2">
              <a:lnSpc>
                <a:spcPts val="4536"/>
              </a:lnSpc>
            </a:pPr>
          </a:p>
          <a:p>
            <a:pPr algn="just" marL="960120" indent="-320040" lvl="2">
              <a:lnSpc>
                <a:spcPts val="4536"/>
              </a:lnSpc>
              <a:buFont typeface="Arial"/>
              <a:buChar char="⚬"/>
            </a:pPr>
            <a:r>
              <a:rPr lang="en-US" sz="4200" spc="37">
                <a:solidFill>
                  <a:srgbClr val="000000"/>
                </a:solidFill>
                <a:latin typeface="TT Rounds Condensed"/>
              </a:rPr>
              <a:t>Work with IP Phones along with softphones on different devices like PC, Mobiles and VoIP phones.</a:t>
            </a:r>
          </a:p>
          <a:p>
            <a:pPr algn="l" marL="960120" indent="-320040" lvl="2">
              <a:lnSpc>
                <a:spcPts val="4536"/>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659320"/>
            <a:ext cx="15590520" cy="872109"/>
          </a:xfrm>
          <a:prstGeom prst="rect">
            <a:avLst/>
          </a:prstGeom>
        </p:spPr>
        <p:txBody>
          <a:bodyPr anchor="t" rtlCol="false" tIns="0" lIns="0" bIns="0" rIns="0">
            <a:spAutoFit/>
          </a:bodyPr>
          <a:lstStyle/>
          <a:p>
            <a:pPr algn="l">
              <a:lnSpc>
                <a:spcPts val="7128"/>
              </a:lnSpc>
            </a:pPr>
            <a:r>
              <a:rPr lang="en-US" sz="6600" spc="-40">
                <a:solidFill>
                  <a:srgbClr val="000000"/>
                </a:solidFill>
                <a:latin typeface="TT Rounds Condensed Bold"/>
              </a:rPr>
              <a:t>Technology Used	</a:t>
            </a:r>
          </a:p>
        </p:txBody>
      </p:sp>
      <p:sp>
        <p:nvSpPr>
          <p:cNvPr name="TextBox 3" id="3"/>
          <p:cNvSpPr txBox="true"/>
          <p:nvPr/>
        </p:nvSpPr>
        <p:spPr>
          <a:xfrm rot="0">
            <a:off x="1028700" y="1957287"/>
            <a:ext cx="15590520" cy="8085569"/>
          </a:xfrm>
          <a:prstGeom prst="rect">
            <a:avLst/>
          </a:prstGeom>
        </p:spPr>
        <p:txBody>
          <a:bodyPr anchor="t" rtlCol="false" tIns="0" lIns="0" bIns="0" rIns="0">
            <a:spAutoFit/>
          </a:bodyPr>
          <a:lstStyle/>
          <a:p>
            <a:pPr algn="l">
              <a:lnSpc>
                <a:spcPts val="4751"/>
              </a:lnSpc>
            </a:pPr>
            <a:r>
              <a:rPr lang="en-US" sz="4399" spc="39">
                <a:solidFill>
                  <a:srgbClr val="000000"/>
                </a:solidFill>
                <a:latin typeface="TT Rounds Condensed Bold"/>
              </a:rPr>
              <a:t>• VoIP or Softphone</a:t>
            </a:r>
          </a:p>
          <a:p>
            <a:pPr algn="l">
              <a:lnSpc>
                <a:spcPts val="4536"/>
              </a:lnSpc>
            </a:pPr>
          </a:p>
          <a:p>
            <a:pPr algn="just">
              <a:lnSpc>
                <a:spcPts val="4536"/>
              </a:lnSpc>
            </a:pPr>
            <a:r>
              <a:rPr lang="en-US" sz="4200" spc="37">
                <a:solidFill>
                  <a:srgbClr val="000000"/>
                </a:solidFill>
                <a:latin typeface="TT Rounds Condensed"/>
              </a:rPr>
              <a:t>A VoIP phone is a hardware - or software-based telephone designed to use voice over Internet Protocol (VoIP) technology to send and receive phone calls over an IP network.</a:t>
            </a:r>
          </a:p>
          <a:p>
            <a:pPr algn="l">
              <a:lnSpc>
                <a:spcPts val="4536"/>
              </a:lnSpc>
            </a:pPr>
          </a:p>
          <a:p>
            <a:pPr algn="l">
              <a:lnSpc>
                <a:spcPts val="4751"/>
              </a:lnSpc>
            </a:pPr>
            <a:r>
              <a:rPr lang="en-US" sz="4399" spc="39">
                <a:solidFill>
                  <a:srgbClr val="000000"/>
                </a:solidFill>
                <a:latin typeface="TT Rounds Condensed Bold"/>
              </a:rPr>
              <a:t>• Asterisk Server</a:t>
            </a:r>
          </a:p>
          <a:p>
            <a:pPr algn="l">
              <a:lnSpc>
                <a:spcPts val="4536"/>
              </a:lnSpc>
            </a:pPr>
          </a:p>
          <a:p>
            <a:pPr algn="just">
              <a:lnSpc>
                <a:spcPts val="4536"/>
              </a:lnSpc>
            </a:pPr>
            <a:r>
              <a:rPr lang="en-US" sz="4200" spc="37">
                <a:solidFill>
                  <a:srgbClr val="000000"/>
                </a:solidFill>
                <a:latin typeface="TT Rounds Condensed"/>
              </a:rPr>
              <a:t>Asterisk is an open-source framework for building communications applications.</a:t>
            </a:r>
          </a:p>
          <a:p>
            <a:pPr algn="just">
              <a:lnSpc>
                <a:spcPts val="4536"/>
              </a:lnSpc>
            </a:pPr>
            <a:r>
              <a:rPr lang="en-US" sz="4200" spc="37">
                <a:solidFill>
                  <a:srgbClr val="000000"/>
                </a:solidFill>
                <a:latin typeface="TT Rounds Condensed"/>
              </a:rPr>
              <a:t>Asterisk turns an ordinary computer into a communications server. Asterisk powers IP PBX systems, VoIP gateways, conference servers and other custom solutions.</a:t>
            </a:r>
          </a:p>
          <a:p>
            <a:pPr algn="l">
              <a:lnSpc>
                <a:spcPts val="4536"/>
              </a:lnSpc>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57275" y="1104900"/>
            <a:ext cx="15590520" cy="7514069"/>
          </a:xfrm>
          <a:prstGeom prst="rect">
            <a:avLst/>
          </a:prstGeom>
        </p:spPr>
        <p:txBody>
          <a:bodyPr anchor="t" rtlCol="false" tIns="0" lIns="0" bIns="0" rIns="0">
            <a:spAutoFit/>
          </a:bodyPr>
          <a:lstStyle/>
          <a:p>
            <a:pPr algn="l">
              <a:lnSpc>
                <a:spcPts val="4751"/>
              </a:lnSpc>
            </a:pPr>
            <a:r>
              <a:rPr lang="en-US" sz="4399" spc="39">
                <a:solidFill>
                  <a:srgbClr val="000000"/>
                </a:solidFill>
                <a:latin typeface="TT Rounds Condensed Bold"/>
              </a:rPr>
              <a:t>• Cloud Based Ubuntu Machine</a:t>
            </a:r>
          </a:p>
          <a:p>
            <a:pPr algn="l">
              <a:lnSpc>
                <a:spcPts val="4536"/>
              </a:lnSpc>
            </a:pPr>
          </a:p>
          <a:p>
            <a:pPr algn="just">
              <a:lnSpc>
                <a:spcPts val="4536"/>
              </a:lnSpc>
            </a:pPr>
            <a:r>
              <a:rPr lang="en-US" sz="4200" spc="37">
                <a:solidFill>
                  <a:srgbClr val="000000"/>
                </a:solidFill>
                <a:latin typeface="TT Rounds Condensed"/>
              </a:rPr>
              <a:t>Ubuntu Server is a server operating system, developed by Canonical and open-source programmers around the world, that works with nearly any hardware or virtualization platform.</a:t>
            </a:r>
          </a:p>
          <a:p>
            <a:pPr algn="l">
              <a:lnSpc>
                <a:spcPts val="4536"/>
              </a:lnSpc>
            </a:pPr>
          </a:p>
          <a:p>
            <a:pPr algn="l">
              <a:lnSpc>
                <a:spcPts val="4751"/>
              </a:lnSpc>
            </a:pPr>
            <a:r>
              <a:rPr lang="en-US" sz="4399" spc="39">
                <a:solidFill>
                  <a:srgbClr val="000000"/>
                </a:solidFill>
                <a:latin typeface="TT Rounds Condensed Bold"/>
              </a:rPr>
              <a:t>• SIP</a:t>
            </a:r>
          </a:p>
          <a:p>
            <a:pPr algn="l">
              <a:lnSpc>
                <a:spcPts val="4536"/>
              </a:lnSpc>
            </a:pPr>
          </a:p>
          <a:p>
            <a:pPr algn="just">
              <a:lnSpc>
                <a:spcPts val="4536"/>
              </a:lnSpc>
            </a:pPr>
            <a:r>
              <a:rPr lang="en-US" sz="4200" spc="37">
                <a:solidFill>
                  <a:srgbClr val="000000"/>
                </a:solidFill>
                <a:latin typeface="TT Rounds Condensed"/>
              </a:rPr>
              <a:t>SIP stands for Session Initiation Protocol. The Session Initiation Protocol (SIP) is a signaling protocol used for initiating, maintaining, and terminating communication sessions that include voice, video, and messaging applications.</a:t>
            </a:r>
          </a:p>
          <a:p>
            <a:pPr algn="l">
              <a:lnSpc>
                <a:spcPts val="4536"/>
              </a:lnSpc>
            </a:pP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151324" y="762000"/>
            <a:ext cx="9098075" cy="1367534"/>
          </a:xfrm>
          <a:prstGeom prst="rect">
            <a:avLst/>
          </a:prstGeom>
        </p:spPr>
        <p:txBody>
          <a:bodyPr anchor="t" rtlCol="false" tIns="0" lIns="0" bIns="0" rIns="0">
            <a:spAutoFit/>
          </a:bodyPr>
          <a:lstStyle/>
          <a:p>
            <a:pPr algn="ctr">
              <a:lnSpc>
                <a:spcPts val="10296"/>
              </a:lnSpc>
            </a:pPr>
            <a:r>
              <a:rPr lang="en-US" sz="7355">
                <a:solidFill>
                  <a:srgbClr val="000000"/>
                </a:solidFill>
                <a:latin typeface="Canva Sans Bold"/>
              </a:rPr>
              <a:t>Literature Survey</a:t>
            </a:r>
          </a:p>
        </p:txBody>
      </p:sp>
      <p:sp>
        <p:nvSpPr>
          <p:cNvPr name="TextBox 3" id="3"/>
          <p:cNvSpPr txBox="true"/>
          <p:nvPr/>
        </p:nvSpPr>
        <p:spPr>
          <a:xfrm rot="0">
            <a:off x="685800" y="2451744"/>
            <a:ext cx="17471571" cy="1906270"/>
          </a:xfrm>
          <a:prstGeom prst="rect">
            <a:avLst/>
          </a:prstGeom>
        </p:spPr>
        <p:txBody>
          <a:bodyPr anchor="t" rtlCol="false" tIns="0" lIns="0" bIns="0" rIns="0">
            <a:spAutoFit/>
          </a:bodyPr>
          <a:lstStyle/>
          <a:p>
            <a:pPr algn="ctr">
              <a:lnSpc>
                <a:spcPts val="7278"/>
              </a:lnSpc>
            </a:pPr>
            <a:r>
              <a:rPr lang="en-US" sz="5198">
                <a:solidFill>
                  <a:srgbClr val="000000"/>
                </a:solidFill>
                <a:latin typeface="Canva Sans Bold"/>
              </a:rPr>
              <a:t>Paper Title : </a:t>
            </a:r>
            <a:r>
              <a:rPr lang="en-US" sz="5198">
                <a:solidFill>
                  <a:srgbClr val="000000"/>
                </a:solidFill>
                <a:latin typeface="Canva Sans"/>
              </a:rPr>
              <a:t>Implementation of an IP Telephonic System on Asterisk PBX</a:t>
            </a:r>
          </a:p>
        </p:txBody>
      </p:sp>
      <p:sp>
        <p:nvSpPr>
          <p:cNvPr name="TextBox 4" id="4"/>
          <p:cNvSpPr txBox="true"/>
          <p:nvPr/>
        </p:nvSpPr>
        <p:spPr>
          <a:xfrm rot="0">
            <a:off x="1734911" y="4579913"/>
            <a:ext cx="14818179" cy="1591755"/>
          </a:xfrm>
          <a:prstGeom prst="rect">
            <a:avLst/>
          </a:prstGeom>
        </p:spPr>
        <p:txBody>
          <a:bodyPr anchor="t" rtlCol="false" tIns="0" lIns="0" bIns="0" rIns="0">
            <a:spAutoFit/>
          </a:bodyPr>
          <a:lstStyle/>
          <a:p>
            <a:pPr algn="ctr">
              <a:lnSpc>
                <a:spcPts val="6021"/>
              </a:lnSpc>
            </a:pPr>
            <a:r>
              <a:rPr lang="en-US" sz="4301">
                <a:solidFill>
                  <a:srgbClr val="000000"/>
                </a:solidFill>
                <a:latin typeface="Canva Sans Bold"/>
              </a:rPr>
              <a:t>Author Name : </a:t>
            </a:r>
            <a:r>
              <a:rPr lang="en-US" sz="4301">
                <a:solidFill>
                  <a:srgbClr val="000000"/>
                </a:solidFill>
                <a:latin typeface="Canva Sans"/>
              </a:rPr>
              <a:t>Abubakr Siddique Muntaka, Faiza Hussein, Paul Sarfo</a:t>
            </a:r>
          </a:p>
        </p:txBody>
      </p:sp>
      <p:sp>
        <p:nvSpPr>
          <p:cNvPr name="TextBox 5" id="5"/>
          <p:cNvSpPr txBox="true"/>
          <p:nvPr/>
        </p:nvSpPr>
        <p:spPr>
          <a:xfrm rot="0">
            <a:off x="2379390" y="6340685"/>
            <a:ext cx="13529221" cy="1647825"/>
          </a:xfrm>
          <a:prstGeom prst="rect">
            <a:avLst/>
          </a:prstGeom>
        </p:spPr>
        <p:txBody>
          <a:bodyPr anchor="t" rtlCol="false" tIns="0" lIns="0" bIns="0" rIns="0">
            <a:spAutoFit/>
          </a:bodyPr>
          <a:lstStyle/>
          <a:p>
            <a:pPr algn="ctr">
              <a:lnSpc>
                <a:spcPts val="6299"/>
              </a:lnSpc>
            </a:pPr>
            <a:r>
              <a:rPr lang="en-US" sz="4500">
                <a:solidFill>
                  <a:srgbClr val="000000"/>
                </a:solidFill>
                <a:latin typeface="Canva Sans Bold"/>
              </a:rPr>
              <a:t>Journal Name : </a:t>
            </a:r>
            <a:r>
              <a:rPr lang="en-US" sz="4500">
                <a:solidFill>
                  <a:srgbClr val="000000"/>
                </a:solidFill>
                <a:latin typeface="Canva Sans"/>
              </a:rPr>
              <a:t>International Journal of Computer Applications</a:t>
            </a:r>
          </a:p>
        </p:txBody>
      </p:sp>
      <p:sp>
        <p:nvSpPr>
          <p:cNvPr name="TextBox 6" id="6"/>
          <p:cNvSpPr txBox="true"/>
          <p:nvPr/>
        </p:nvSpPr>
        <p:spPr>
          <a:xfrm rot="0">
            <a:off x="5529890" y="8157527"/>
            <a:ext cx="6860828" cy="847725"/>
          </a:xfrm>
          <a:prstGeom prst="rect">
            <a:avLst/>
          </a:prstGeom>
        </p:spPr>
        <p:txBody>
          <a:bodyPr anchor="t" rtlCol="false" tIns="0" lIns="0" bIns="0" rIns="0">
            <a:spAutoFit/>
          </a:bodyPr>
          <a:lstStyle/>
          <a:p>
            <a:pPr algn="ctr">
              <a:lnSpc>
                <a:spcPts val="6299"/>
              </a:lnSpc>
            </a:pPr>
            <a:r>
              <a:rPr lang="en-US" sz="4500">
                <a:solidFill>
                  <a:srgbClr val="000000"/>
                </a:solidFill>
                <a:latin typeface="Canva Sans Bold"/>
              </a:rPr>
              <a:t>Year of Publishing : </a:t>
            </a:r>
            <a:r>
              <a:rPr lang="en-US" sz="4500">
                <a:solidFill>
                  <a:srgbClr val="000000"/>
                </a:solidFill>
                <a:latin typeface="Canva Sans"/>
              </a:rPr>
              <a:t>2019</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24000" y="2208023"/>
            <a:ext cx="15230475" cy="6548497"/>
          </a:xfrm>
          <a:prstGeom prst="rect">
            <a:avLst/>
          </a:prstGeom>
        </p:spPr>
        <p:txBody>
          <a:bodyPr anchor="t" rtlCol="false" tIns="0" lIns="0" bIns="0" rIns="0">
            <a:spAutoFit/>
          </a:bodyPr>
          <a:lstStyle/>
          <a:p>
            <a:pPr algn="just">
              <a:lnSpc>
                <a:spcPts val="4577"/>
              </a:lnSpc>
            </a:pPr>
            <a:r>
              <a:rPr lang="en-US" sz="2799">
                <a:solidFill>
                  <a:srgbClr val="000000"/>
                </a:solidFill>
                <a:latin typeface="Canva Sans"/>
              </a:rPr>
              <a:t>In the research paper author Muntaka, Siddique Abubakr states that he research project aimed at creating a communication system to enhance campus communication.</a:t>
            </a:r>
          </a:p>
          <a:p>
            <a:pPr algn="just">
              <a:lnSpc>
                <a:spcPts val="4577"/>
              </a:lnSpc>
            </a:pPr>
            <a:r>
              <a:rPr lang="en-US" sz="2799">
                <a:solidFill>
                  <a:srgbClr val="000000"/>
                </a:solidFill>
                <a:latin typeface="Canva Sans"/>
              </a:rPr>
              <a:t> Testing the system reveals that communication over the wireless network was successful with relatively some appreciable level of delay as the number of client connected to the Asterisk PBX Server increases. The delay was understandable since the prototype used Raspberry pi which comes with a limited computing resources. The call quality was however very good. The researchers further enhanced the setup by integrating the system with public switch telephone networks in Ghana like Vodafone, MTN, Tigo, Airtel, etc. This was achieved with Huawei USB Modern. This research project was very difficult, especially since the system is Linux-based. The main objective was achieved and the results were satisfactory</a:t>
            </a:r>
          </a:p>
        </p:txBody>
      </p:sp>
      <p:sp>
        <p:nvSpPr>
          <p:cNvPr name="TextBox 3" id="3"/>
          <p:cNvSpPr txBox="true"/>
          <p:nvPr/>
        </p:nvSpPr>
        <p:spPr>
          <a:xfrm rot="0">
            <a:off x="533401" y="46521"/>
            <a:ext cx="5410200" cy="1335707"/>
          </a:xfrm>
          <a:prstGeom prst="rect">
            <a:avLst/>
          </a:prstGeom>
        </p:spPr>
        <p:txBody>
          <a:bodyPr anchor="t" rtlCol="false" tIns="0" lIns="0" bIns="0" rIns="0">
            <a:spAutoFit/>
          </a:bodyPr>
          <a:lstStyle/>
          <a:p>
            <a:pPr algn="ctr">
              <a:lnSpc>
                <a:spcPts val="9693"/>
              </a:lnSpc>
            </a:pPr>
            <a:r>
              <a:rPr lang="en-US" sz="6600">
                <a:solidFill>
                  <a:srgbClr val="000000"/>
                </a:solidFill>
                <a:latin typeface="Canva Sans Bold"/>
              </a:rPr>
              <a:t>Summary</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08214" y="1540168"/>
            <a:ext cx="17471571" cy="1906270"/>
          </a:xfrm>
          <a:prstGeom prst="rect">
            <a:avLst/>
          </a:prstGeom>
        </p:spPr>
        <p:txBody>
          <a:bodyPr anchor="t" rtlCol="false" tIns="0" lIns="0" bIns="0" rIns="0">
            <a:spAutoFit/>
          </a:bodyPr>
          <a:lstStyle/>
          <a:p>
            <a:pPr algn="ctr">
              <a:lnSpc>
                <a:spcPts val="7278"/>
              </a:lnSpc>
            </a:pPr>
            <a:r>
              <a:rPr lang="en-US" sz="5198">
                <a:solidFill>
                  <a:srgbClr val="000000"/>
                </a:solidFill>
                <a:latin typeface="Canva Sans Bold"/>
              </a:rPr>
              <a:t>Paper Title : </a:t>
            </a:r>
            <a:r>
              <a:rPr lang="en-US" sz="5198">
                <a:solidFill>
                  <a:srgbClr val="000000"/>
                </a:solidFill>
                <a:latin typeface="Canva Sans"/>
              </a:rPr>
              <a:t>VoIP without without SIM calling using Raspberry Pi</a:t>
            </a:r>
          </a:p>
        </p:txBody>
      </p:sp>
      <p:sp>
        <p:nvSpPr>
          <p:cNvPr name="TextBox 3" id="3"/>
          <p:cNvSpPr txBox="true"/>
          <p:nvPr/>
        </p:nvSpPr>
        <p:spPr>
          <a:xfrm rot="0">
            <a:off x="0" y="4254170"/>
            <a:ext cx="18288000" cy="1647825"/>
          </a:xfrm>
          <a:prstGeom prst="rect">
            <a:avLst/>
          </a:prstGeom>
        </p:spPr>
        <p:txBody>
          <a:bodyPr anchor="t" rtlCol="false" tIns="0" lIns="0" bIns="0" rIns="0">
            <a:spAutoFit/>
          </a:bodyPr>
          <a:lstStyle/>
          <a:p>
            <a:pPr algn="ctr">
              <a:lnSpc>
                <a:spcPts val="6299"/>
              </a:lnSpc>
            </a:pPr>
            <a:r>
              <a:rPr lang="en-US" sz="4500">
                <a:solidFill>
                  <a:srgbClr val="000000"/>
                </a:solidFill>
                <a:latin typeface="Canva Sans Bold"/>
              </a:rPr>
              <a:t>Author Name : </a:t>
            </a:r>
            <a:r>
              <a:rPr lang="en-US" sz="4500">
                <a:solidFill>
                  <a:srgbClr val="000000"/>
                </a:solidFill>
                <a:latin typeface="Canva Sans"/>
              </a:rPr>
              <a:t>Megha S Meshram, Pooja Thakare, Pranali Dandekar</a:t>
            </a:r>
          </a:p>
        </p:txBody>
      </p:sp>
      <p:sp>
        <p:nvSpPr>
          <p:cNvPr name="TextBox 4" id="4"/>
          <p:cNvSpPr txBox="true"/>
          <p:nvPr/>
        </p:nvSpPr>
        <p:spPr>
          <a:xfrm rot="0">
            <a:off x="2379390" y="5909627"/>
            <a:ext cx="13529221" cy="1647825"/>
          </a:xfrm>
          <a:prstGeom prst="rect">
            <a:avLst/>
          </a:prstGeom>
        </p:spPr>
        <p:txBody>
          <a:bodyPr anchor="t" rtlCol="false" tIns="0" lIns="0" bIns="0" rIns="0">
            <a:spAutoFit/>
          </a:bodyPr>
          <a:lstStyle/>
          <a:p>
            <a:pPr algn="ctr">
              <a:lnSpc>
                <a:spcPts val="6299"/>
              </a:lnSpc>
            </a:pPr>
            <a:r>
              <a:rPr lang="en-US" sz="4500">
                <a:solidFill>
                  <a:srgbClr val="000000"/>
                </a:solidFill>
                <a:latin typeface="Canva Sans Bold"/>
              </a:rPr>
              <a:t>Journal Name :</a:t>
            </a:r>
            <a:r>
              <a:rPr lang="en-US" sz="4500">
                <a:solidFill>
                  <a:srgbClr val="000000"/>
                </a:solidFill>
                <a:latin typeface="Canva Sans"/>
              </a:rPr>
              <a:t> International Journal of Advance Research and Development</a:t>
            </a:r>
          </a:p>
        </p:txBody>
      </p:sp>
      <p:sp>
        <p:nvSpPr>
          <p:cNvPr name="TextBox 5" id="5"/>
          <p:cNvSpPr txBox="true"/>
          <p:nvPr/>
        </p:nvSpPr>
        <p:spPr>
          <a:xfrm rot="0">
            <a:off x="5508124" y="8157527"/>
            <a:ext cx="6904360" cy="847725"/>
          </a:xfrm>
          <a:prstGeom prst="rect">
            <a:avLst/>
          </a:prstGeom>
        </p:spPr>
        <p:txBody>
          <a:bodyPr anchor="t" rtlCol="false" tIns="0" lIns="0" bIns="0" rIns="0">
            <a:spAutoFit/>
          </a:bodyPr>
          <a:lstStyle/>
          <a:p>
            <a:pPr algn="ctr">
              <a:lnSpc>
                <a:spcPts val="6299"/>
              </a:lnSpc>
            </a:pPr>
            <a:r>
              <a:rPr lang="en-US" sz="4500">
                <a:solidFill>
                  <a:srgbClr val="000000"/>
                </a:solidFill>
                <a:latin typeface="Canva Sans Bold"/>
              </a:rPr>
              <a:t>Year of Publishing : </a:t>
            </a:r>
            <a:r>
              <a:rPr lang="en-US" sz="4500">
                <a:solidFill>
                  <a:srgbClr val="000000"/>
                </a:solidFill>
                <a:latin typeface="Canva Sans"/>
              </a:rPr>
              <a:t>2020</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78051" y="1905000"/>
            <a:ext cx="15731898" cy="7564801"/>
          </a:xfrm>
          <a:prstGeom prst="rect">
            <a:avLst/>
          </a:prstGeom>
        </p:spPr>
        <p:txBody>
          <a:bodyPr anchor="t" rtlCol="false" tIns="0" lIns="0" bIns="0" rIns="0">
            <a:spAutoFit/>
          </a:bodyPr>
          <a:lstStyle/>
          <a:p>
            <a:pPr algn="just">
              <a:lnSpc>
                <a:spcPts val="4540"/>
              </a:lnSpc>
            </a:pPr>
            <a:r>
              <a:rPr lang="en-US" sz="2799">
                <a:solidFill>
                  <a:srgbClr val="000000"/>
                </a:solidFill>
                <a:latin typeface="Canva Sans"/>
              </a:rPr>
              <a:t>In research paper author Meshram etal. Megha S., Pooja Thakare, and Pranali Dandekar States that e IPPBX system utilizes organizational features such as call routing, music on hold, voicemail, and audio conferencing. Reduce cabling costs by using your existing network infrastructure. Setting up a softphone is easy. It is also flexible not only for users but also for administrators. Creating and removing extensions is easy. The nature of communication in a global world is an area of growing interest as people increasingly become relays on the Internet. Voice over Internet Protocol (VOIP) is this case and has become the most useful technology for long distance communication. VoIP is a rapidly growing technology on IP networks and is a time sensitive application, requiring real-time support. His VoIP over IP network is designed for data communication, but achieving reliable, high-quality voice over IP networks is a technical challenge. Designing a high-quality his VoIP implementation on the Asterisk PBX system requires choosing the best codecs and applying perfect techniques.</a:t>
            </a:r>
          </a:p>
        </p:txBody>
      </p:sp>
      <p:sp>
        <p:nvSpPr>
          <p:cNvPr name="TextBox 3" id="3"/>
          <p:cNvSpPr txBox="true"/>
          <p:nvPr/>
        </p:nvSpPr>
        <p:spPr>
          <a:xfrm rot="0">
            <a:off x="533400" y="-135471"/>
            <a:ext cx="5592679" cy="1600539"/>
          </a:xfrm>
          <a:prstGeom prst="rect">
            <a:avLst/>
          </a:prstGeom>
        </p:spPr>
        <p:txBody>
          <a:bodyPr anchor="t" rtlCol="false" tIns="0" lIns="0" bIns="0" rIns="0">
            <a:spAutoFit/>
          </a:bodyPr>
          <a:lstStyle/>
          <a:p>
            <a:pPr algn="ctr">
              <a:lnSpc>
                <a:spcPts val="11169"/>
              </a:lnSpc>
            </a:pPr>
            <a:r>
              <a:rPr lang="en-US" sz="6600">
                <a:solidFill>
                  <a:srgbClr val="000000"/>
                </a:solidFill>
                <a:latin typeface="Canva Sans Bold"/>
              </a:rPr>
              <a:t>Summary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DAF1FnYr8t0</dc:identifier>
  <dcterms:modified xsi:type="dcterms:W3CDTF">2011-08-01T06:04:30Z</dcterms:modified>
  <cp:revision>1</cp:revision>
  <dc:title>Presentation-Latest.pptx</dc:title>
</cp:coreProperties>
</file>